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87" r:id="rId6"/>
    <p:sldId id="288" r:id="rId7"/>
    <p:sldId id="260" r:id="rId8"/>
    <p:sldId id="276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78" r:id="rId19"/>
    <p:sldId id="269" r:id="rId20"/>
    <p:sldId id="270" r:id="rId21"/>
    <p:sldId id="271" r:id="rId22"/>
    <p:sldId id="279" r:id="rId23"/>
    <p:sldId id="272" r:id="rId24"/>
    <p:sldId id="280" r:id="rId25"/>
    <p:sldId id="273" r:id="rId26"/>
    <p:sldId id="281" r:id="rId27"/>
    <p:sldId id="274" r:id="rId28"/>
    <p:sldId id="275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3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70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33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81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46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11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1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80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32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10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7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52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2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0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66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C0D4-B78A-4D99-8705-28A096B4DA0C}" type="datetimeFigureOut">
              <a:rPr lang="pt-BR" smtClean="0"/>
              <a:t>04/09/2015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2ADD7E-4DFA-40C1-9559-60F522905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40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2288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4900" b="1" dirty="0">
                <a:latin typeface="Arial" panose="020B0604020202020204" pitchFamily="34" charset="0"/>
                <a:cs typeface="Arial" panose="020B0604020202020204" pitchFamily="34" charset="0"/>
              </a:rPr>
              <a:t>que é </a:t>
            </a:r>
            <a:r>
              <a:rPr lang="pt-BR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Leigo?</a:t>
            </a:r>
            <a:endParaRPr lang="pt-BR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sacramentodeamor.org.br/novo/wp-content/uploads/2014/11/comunidade-276x1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38" y="1440927"/>
            <a:ext cx="4067028" cy="2877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590843"/>
            <a:ext cx="11110993" cy="5586120"/>
          </a:xfrm>
        </p:spPr>
        <p:txBody>
          <a:bodyPr>
            <a:no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AS NECESSIDADES DA IGREJA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 Evangelho de Jesus precisa continuar a ser anunciado. Este é um trabalho que deverá ser feito por leigos e leigas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448" y="1379349"/>
            <a:ext cx="11360258" cy="4277531"/>
          </a:xfrm>
        </p:spPr>
        <p:txBody>
          <a:bodyPr>
            <a:norm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Todos são chamados à </a:t>
            </a:r>
            <a:r>
              <a:rPr lang="pt-BR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Missionariedade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. A grande massa não assume sua vocação e missão. É preciso sempre uma participação mais intensa, corajosa, ousada e comprometida.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361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379830"/>
            <a:ext cx="10878519" cy="6175953"/>
          </a:xfrm>
        </p:spPr>
        <p:txBody>
          <a:bodyPr>
            <a:noAutofit/>
          </a:bodyPr>
          <a:lstStyle/>
          <a:p>
            <a:r>
              <a:rPr lang="pt-BR" sz="4400" b="1" dirty="0"/>
              <a:t>Cristãos devem buscar a realidade na escuta </a:t>
            </a:r>
            <a:r>
              <a:rPr lang="pt-BR" sz="4400" b="1" dirty="0" err="1" smtClean="0"/>
              <a:t>orante</a:t>
            </a:r>
            <a:r>
              <a:rPr lang="pt-BR" sz="4400" b="1" dirty="0" smtClean="0"/>
              <a:t> da </a:t>
            </a:r>
            <a:r>
              <a:rPr lang="pt-BR" sz="4400" b="1" dirty="0"/>
              <a:t>palavra, no perdão vivido no sacramento da reconciliação, na partilha da Eucaristia e nos demais sacramentos, na entrega e na acolhida dos irmãos mais necessitados e na vida da comunidade.</a:t>
            </a:r>
            <a:endParaRPr lang="pt-BR" sz="4400" dirty="0"/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180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963" y="365125"/>
            <a:ext cx="10945837" cy="1325563"/>
          </a:xfrm>
        </p:spPr>
        <p:txBody>
          <a:bodyPr>
            <a:no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PALAVRA DE DEUS, VIDA E MISSÃO NAS COMUNIDADES ( Fonte de estudo documento 100 da CNBB)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963" y="1966981"/>
            <a:ext cx="11339752" cy="48031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comunidade cristã encontra sua inspiração na Palavra testemunhada e anunciada por Jesus, em nome do Pai, e confiada aos apóstolos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10,16). </a:t>
            </a:r>
          </a:p>
        </p:txBody>
      </p:sp>
      <p:pic>
        <p:nvPicPr>
          <p:cNvPr id="4" name="Imagem 3" descr="http://catholicus.org/wp-content/uploads/2015/06/ere-890x395_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3" y="1690688"/>
            <a:ext cx="5034671" cy="2396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6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4" y="365125"/>
            <a:ext cx="11072446" cy="1325563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Pela Palavra de Cristo a Igreja existe e age guiada pelo Espírito Santo. Assim, o cristão encontra, no modelo de vida de Jesus e dos apóstolos, sua inspiração para ser comunidade.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4" y="1867828"/>
            <a:ext cx="11590348" cy="461046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que a paróquia conheça uma conversão pastoral, é preciso que se volte às fontes bíblicas, revisitando o contexto e as circunstâncias nas quais o Senhor estabeleceu a Igreja. Assim, poderá identificar elementos que permitam compreender a paróquia como comunidade de comunidades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32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437" y="450166"/>
            <a:ext cx="10847363" cy="59787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http://image.slidesharecdn.com/estudododocumento100-141105070412-conversion-gate01/95/estudo-do-documento-100-15-638.jpg?cb=14151720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7" y="450166"/>
            <a:ext cx="9340949" cy="5726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1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966" y="960895"/>
            <a:ext cx="11882034" cy="5331417"/>
          </a:xfrm>
        </p:spPr>
        <p:txBody>
          <a:bodyPr>
            <a:normAutofit fontScale="25000" lnSpcReduction="20000"/>
          </a:bodyPr>
          <a:lstStyle/>
          <a:p>
            <a:r>
              <a:rPr lang="pt-BR" sz="13500" dirty="0" smtClean="0">
                <a:latin typeface="Arial" panose="020B0604020202020204" pitchFamily="34" charset="0"/>
                <a:cs typeface="Arial" panose="020B0604020202020204" pitchFamily="34" charset="0"/>
              </a:rPr>
              <a:t> As famílias de Israel se reuniam como comunidade religiosa e social. </a:t>
            </a:r>
          </a:p>
          <a:p>
            <a:r>
              <a:rPr lang="pt-BR" sz="13500" dirty="0" smtClean="0">
                <a:latin typeface="Arial" panose="020B0604020202020204" pitchFamily="34" charset="0"/>
                <a:cs typeface="Arial" panose="020B0604020202020204" pitchFamily="34" charset="0"/>
              </a:rPr>
              <a:t>A experiência familiar e comunitária marcou a constituição do Povo de Deus em diversas épocas: Abraão, como pai da grande nação; Isaac e Israel como patriarcas das doze tribos; Moisés, como libertador da escravidão e organizador do povo em pequenos grupos; os juízes ungem os primeiros reis; os profetas anunciam a vontade de Deus e denunciam a infidelidade à Aliança; e o exílio remete à saudade da Terra Prometida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5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19933" y="253220"/>
            <a:ext cx="11406752" cy="5923745"/>
          </a:xfrm>
        </p:spPr>
        <p:txBody>
          <a:bodyPr>
            <a:normAutofit lnSpcReduction="10000"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No tempo de Jesus, a vida comunitária em Israel estava se desintegrando. A estrutura da sinagoga continuava existindo, mas a comunidade estava se enfraquecendo. Os impostos aumentavam e endividavam as famílias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22,15-22; Mc 12,13-17;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20,26). A ameaça de escravidão crescia e levava as famílias a se fecharem dentro das suas próprias necessidades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4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2.bp.blogspot.com/-0mdyoPC7xn8/UbUu1DXiRLI/AAAAAAAAAHY/xvLJGnP_ETY/s1600/p_s_de_Jesus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37" y="1596325"/>
            <a:ext cx="7221538" cy="4494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9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8420" y="309966"/>
            <a:ext cx="11158780" cy="6044339"/>
          </a:xfrm>
        </p:spPr>
        <p:txBody>
          <a:bodyPr/>
          <a:lstStyle/>
          <a:p>
            <a:r>
              <a:rPr lang="pt-BR" dirty="0"/>
              <a:t>.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Muitas pessoas ficavam sem ajuda e sem defesa, como as viúvas, os órfãos e os pobres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9,36).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 descr="http://s2.glbimg.com/qipG1BvsL3ll-rLpMF-KTqpiv9Z66LQ3zXQWDLHMgiZIoz-HdGixxa_8qOZvMp3w/i.glbimg.com/og/ig/f/original/2013/01/15/2162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30" y="2374018"/>
            <a:ext cx="5400040" cy="3592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3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77107" y="534572"/>
            <a:ext cx="10353822" cy="511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85875" algn="just">
              <a:lnSpc>
                <a:spcPct val="107000"/>
              </a:lnSpc>
              <a:spcAft>
                <a:spcPts val="1550"/>
              </a:spcAft>
            </a:pPr>
            <a:r>
              <a:rPr lang="pt-BR" sz="4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Igreja Católica, leigos são os cristãos que não fazem parte do clero, ou seja, não são ordenados nem fazem parte da hierarquia eclesiástica, mas participam ativamente de atividades ligadas à Igreja.</a:t>
            </a:r>
            <a:endParaRPr lang="pt-BR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0963" y="356462"/>
            <a:ext cx="11220773" cy="5820504"/>
          </a:xfrm>
        </p:spPr>
        <p:txBody>
          <a:bodyPr/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Jesus participava da vida comunitária de Israel. Ele rezava todos os dias, de manhã, ao meio-dia e ao pôr do sol, como todo seu povo. Aos sábados, participava das reuniões da comunidade na sinagoga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http://3.bp.blogspot.com/-Gf9lVdMkujQ/UEQFBXYFnrI/AAAAAAAAOM8/RGJXLwPq7rs/s1600/Jesus-Nazar%C3%A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76" y="3921071"/>
            <a:ext cx="3115160" cy="264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949" y="464236"/>
            <a:ext cx="11577234" cy="6169039"/>
          </a:xfrm>
        </p:spPr>
        <p:txBody>
          <a:bodyPr>
            <a:no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Jesus se apresentava como o Bom Pastor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10,11). Com bondade e ternura acolhia o povo, sobretudo os pobres (cf. Mc 6,34;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11,28-29). Seu agir revelava um novo jeito de cuidar das pessoas. Ele ia ao encontro delas, estabelecendo com as mesmas uma relação direta e acolhedora. Jesus apresentava um caminho de vida nova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1892" y="480447"/>
            <a:ext cx="11039662" cy="5780868"/>
          </a:xfrm>
        </p:spPr>
        <p:txBody>
          <a:bodyPr>
            <a:normAutofit fontScale="70000" lnSpcReduction="20000"/>
          </a:bodyPr>
          <a:lstStyle/>
          <a:p>
            <a:r>
              <a:rPr lang="pt-BR" sz="6300" dirty="0">
                <a:latin typeface="Arial" panose="020B0604020202020204" pitchFamily="34" charset="0"/>
                <a:cs typeface="Arial" panose="020B0604020202020204" pitchFamily="34" charset="0"/>
              </a:rPr>
              <a:t>“Vinde a mim, todos vós que estais cansados e carregados de fardos, e eu vos darei descanso” (</a:t>
            </a:r>
            <a:r>
              <a:rPr lang="pt-BR" sz="63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6300" dirty="0">
                <a:latin typeface="Arial" panose="020B0604020202020204" pitchFamily="34" charset="0"/>
                <a:cs typeface="Arial" panose="020B0604020202020204" pitchFamily="34" charset="0"/>
              </a:rPr>
              <a:t> 11,28-30). 68. Jesus tinha um cuidado especial para com os doentes </a:t>
            </a:r>
          </a:p>
          <a:p>
            <a:pPr marL="0" indent="0">
              <a:buNone/>
            </a:pPr>
            <a:endParaRPr lang="pt-BR" sz="6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6300" dirty="0">
                <a:latin typeface="Arial" panose="020B0604020202020204" pitchFamily="34" charset="0"/>
                <a:cs typeface="Arial" panose="020B0604020202020204" pitchFamily="34" charset="0"/>
              </a:rPr>
              <a:t>. Jesus anunciava a Boa-Nova do Reino para todos. Não excluía ninguém. Oferecia um lugar aos que não tinham vez na convivência humana. </a:t>
            </a:r>
          </a:p>
          <a:p>
            <a:pPr marL="0" indent="0">
              <a:buNone/>
            </a:pPr>
            <a:endParaRPr lang="pt-BR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200" dirty="0"/>
          </a:p>
        </p:txBody>
      </p:sp>
    </p:spTree>
    <p:extLst>
      <p:ext uri="{BB962C8B-B14F-4D97-AF65-F5344CB8AC3E}">
        <p14:creationId xmlns:p14="http://schemas.microsoft.com/office/powerpoint/2010/main" val="3227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8936" y="449452"/>
            <a:ext cx="11189776" cy="5727514"/>
          </a:xfrm>
        </p:spPr>
        <p:txBody>
          <a:bodyPr>
            <a:no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Recebia como irmão e irmã aqueles que o sistema religioso e a sociedade desprezavam e excluíam: prostitutas e pecadores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21,31-32); pagãos e samaritanos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7,2-10); leprosos e possessos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8,2-4;); mulheres, crianças e doentes (cf. Mc 1,32;); publicanos e soldados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18,9-14); e muitos pobres (cf. </a:t>
            </a:r>
            <a:r>
              <a:rPr lang="pt-BR" sz="4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5,3).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blog.cancaonova.com/cleberrodrigues/files/2014/03/mulher-adultera-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39" y="1162373"/>
            <a:ext cx="7733654" cy="4718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0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356461"/>
            <a:ext cx="12816011" cy="7725429"/>
          </a:xfrm>
        </p:spPr>
        <p:txBody>
          <a:bodyPr/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As parábolas mostravam sua capacidade de comparar as coisas de Deus com a simplicidade da vida: sal, luz, semente, crianças e pássaros. Jesus ensinava de forma interativa, pois levava as pessoas a participarem da descoberta da verdade. Por isso, o povo percebeu “um ensinamento novo e com autoridade” (Mc 1,27). Sua própria vida era o testemunho do que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ensinava.</a:t>
            </a:r>
          </a:p>
          <a:p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2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mosdecultura.files.wordpress.com/2012/10/246596_417305964985091_1780466459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36" y="1658319"/>
            <a:ext cx="6881247" cy="42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4915" y="495946"/>
            <a:ext cx="11034793" cy="5681019"/>
          </a:xfrm>
        </p:spPr>
        <p:txBody>
          <a:bodyPr>
            <a:normAutofit fontScale="92500" lnSpcReduction="20000"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 comunidade de Jesus na perspectiva do Reino de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Deus.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Jesus tinha a certeza da presença do Espírito de Deus em sua vida e a consciência clara de ser chamado para anunciar a Boa-Nova aos pobres, proclamar a libertação aos presos, aos cegos a recuperação da vista, libertar os oprimidos e anunciar um ano de graça da parte do Senhor (cf. Lc 4,18-19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).Ele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valorizou a casa das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s://domvob.files.wordpress.com/2012/02/cura-de-ceg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97" y="1239864"/>
            <a:ext cx="7005234" cy="481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4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5395" y="852407"/>
            <a:ext cx="10832320" cy="4671357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comunidade de apóstolos e discípulos foi aprendendo com Jesus um novo jeito de viver: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 comunhão com Jesus: Percebendo que todos são irmãos e irmãs, por isso ninguém devia aceitar o título de mestre.</a:t>
            </a:r>
          </a:p>
          <a:p>
            <a:pPr marL="0" indent="0">
              <a:buNone/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747"/>
            <a:ext cx="10515600" cy="1111347"/>
          </a:xfrm>
        </p:spPr>
        <p:txBody>
          <a:bodyPr>
            <a:normAutofit fontScale="90000"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 PAPEL DO LEIGO NA IGREJA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3641" y="1532665"/>
            <a:ext cx="7201881" cy="50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447" y="712922"/>
            <a:ext cx="11530739" cy="5198300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 igualdade de dignidade: todos encontram a unidade em Cristo, sendo assim homem e mulher passam a ter a mesma dignidade nessa comunidade, contrariando a noção de que a mulher fosse inferior ao homem.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36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912" y="1115878"/>
            <a:ext cx="10698700" cy="4795344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 partilha dos bens: na comunidade, ninguém tinha nada de próprio.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 amizade: onde ninguém é superior nem escravo.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 serviço: como nova forma de entender o poder.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75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6393" y="1022888"/>
            <a:ext cx="10528219" cy="4888334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 perdão: seria a marca de uma comunidade de Cristo.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 oração em comum: eles iam juntos em romaria ao Templo.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 alegria: expressão de que o Reino de Deus chegara e a salvação estava próxima.</a:t>
            </a:r>
          </a:p>
          <a:p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3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5397" y="697425"/>
            <a:ext cx="10559215" cy="5213798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Jesus também apresentou quatro recomendações para a missão dos discípulos: hospitalidade, partilha, comunhão de mesa, acolhida aos excluídos.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8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575" y="1451675"/>
            <a:ext cx="6074910" cy="46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5912" y="433953"/>
            <a:ext cx="11096786" cy="5718874"/>
          </a:xfrm>
        </p:spPr>
        <p:txBody>
          <a:bodyPr>
            <a:normAutofit fontScale="85000" lnSpcReduction="20000"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missão dos leigos deriva do batismo e da confirmação: “A sua ação dentro das comunidades eclesiais é tão necessária que, sem ela, o próprio apostolado dos pastores não pode conseguir, na maior parte das vezes, todo o seu efeito”.</a:t>
            </a:r>
          </a:p>
          <a:p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leigos e leigas possam superar o clericalismo e crescer em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sua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responsabilidade, é preciso fomentar a sua participação nas comunidades eclesiais.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9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3919" y="728420"/>
            <a:ext cx="11189776" cy="5182802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Nos grupos bíblicos, nos conselhos pastorais e de administração paroquial.</a:t>
            </a:r>
          </a:p>
          <a:p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Leigos e leigas devem crescer na consciência de vocacionados a “ser Igreja” e precisam dispor de espaço para atuarem na comunidade, assumindo sua participação na construção da comunidade de comunidades.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8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7116"/>
            <a:ext cx="10925014" cy="5831176"/>
          </a:xfrm>
        </p:spPr>
        <p:txBody>
          <a:bodyPr>
            <a:no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A IGREJA E A SITUAÇÃO DOS LEIGOS E LEIGAS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Leigos somos todos nós, batizados, Filhos de Deus, em nome do Pai, do Filho e do Espírito Santo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Povo de Deus reunido pelo Espírito Santo.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4847" y="635431"/>
            <a:ext cx="10445858" cy="5951349"/>
          </a:xfrm>
        </p:spPr>
        <p:txBody>
          <a:bodyPr>
            <a:no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Existe para anunciar e testemunhar a Salvação trazida por Jesus Cristo a todos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Coloca-se a serviço de toda a humanidade.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Entrada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Batismo: todos os batizados são participantes em igualdade de condições.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07962"/>
            <a:ext cx="11126492" cy="5977339"/>
          </a:xfrm>
        </p:spPr>
        <p:txBody>
          <a:bodyPr>
            <a:no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Comunidade de Irmãos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Multiplicidade de Carismas e diversidade de ministérios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 mesmo Deus opera tudo em todos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Entre fiéis leigos e ministros ordenados não existe distinção de privilégios, mas de ministérios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1254</Words>
  <Application>Microsoft Office PowerPoint</Application>
  <PresentationFormat>Widescreen</PresentationFormat>
  <Paragraphs>61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 3</vt:lpstr>
      <vt:lpstr>Cacho</vt:lpstr>
      <vt:lpstr>  O que é Leigo?</vt:lpstr>
      <vt:lpstr>Apresentação do PowerPoint</vt:lpstr>
      <vt:lpstr> O PAPEL DO LEIGO NA IGREJA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PALAVRA DE DEUS, VIDA E MISSÃO NAS COMUNIDADES ( Fonte de estudo documento 100 da CNBB)</vt:lpstr>
      <vt:lpstr>Pela Palavra de Cristo a Igreja existe e age guiada pelo Espírito Santo. Assim, o cristão encontra, no modelo de vida de Jesus e dos apóstolos, sua inspiração para ser comunidade.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Leigo</dc:title>
  <dc:creator>Irmã Geralda</dc:creator>
  <cp:lastModifiedBy>Irmã Geralda</cp:lastModifiedBy>
  <cp:revision>18</cp:revision>
  <dcterms:created xsi:type="dcterms:W3CDTF">2015-08-04T18:27:34Z</dcterms:created>
  <dcterms:modified xsi:type="dcterms:W3CDTF">2015-09-04T22:44:02Z</dcterms:modified>
</cp:coreProperties>
</file>